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2" r:id="rId4"/>
    <p:sldId id="265" r:id="rId5"/>
    <p:sldId id="263" r:id="rId6"/>
    <p:sldId id="264" r:id="rId7"/>
    <p:sldId id="272" r:id="rId8"/>
    <p:sldId id="268" r:id="rId9"/>
    <p:sldId id="276" r:id="rId10"/>
    <p:sldId id="267" r:id="rId11"/>
    <p:sldId id="274" r:id="rId12"/>
    <p:sldId id="275" r:id="rId13"/>
    <p:sldId id="269" r:id="rId14"/>
    <p:sldId id="270" r:id="rId15"/>
    <p:sldId id="273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738" autoAdjust="0"/>
  </p:normalViewPr>
  <p:slideViewPr>
    <p:cSldViewPr snapToGrid="0">
      <p:cViewPr varScale="1">
        <p:scale>
          <a:sx n="72" d="100"/>
          <a:sy n="72" d="100"/>
        </p:scale>
        <p:origin x="2016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7D78F-6125-4CEC-A7B6-997547FBC382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11977-76FD-4A70-BF5C-C6A1B7483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15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 - Desarrollar un aplicativo web que permita mostrar las características, ventajas y beneficios de las energías renovables en el consumo energético, que sirva de consulta a posibles interesados en implementar una o varias tecnologías en sus hogares y calcular los posibles ahorros de la implementación de estas.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dirty="0"/>
              <a:t>Problemática – Interés o necesidad</a:t>
            </a:r>
          </a:p>
          <a:p>
            <a:r>
              <a:rPr lang="es-MX" dirty="0"/>
              <a:t>Objetivo general y específicos</a:t>
            </a:r>
          </a:p>
          <a:p>
            <a:r>
              <a:rPr lang="es-MX" dirty="0"/>
              <a:t>Evidencia de contenidos vistos En el </a:t>
            </a:r>
            <a:r>
              <a:rPr lang="es-MX" dirty="0" err="1"/>
              <a:t>bootcamp</a:t>
            </a:r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163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Analisis</a:t>
            </a:r>
            <a:r>
              <a:rPr lang="es-CO" dirty="0"/>
              <a:t> – Observar los resultados de la pagina eólica por cada una de las graficas.</a:t>
            </a:r>
          </a:p>
          <a:p>
            <a:endParaRPr lang="es-CO" dirty="0"/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observa un estado parejo entre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consumo salvo algunas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caidas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2004 y 2017 esto sugiere una adecuada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planeacion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energetica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el sector colombiano siendo relativamente nuevo solo con registros desde 2000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observa marcadamente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Hidraulica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aprovechando el sistema fluvial colombiano,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procentaje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interesante de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biomasa y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timido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inicial desarrollo en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termninos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eolicos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solares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confirma con valores mas aterrizados la alta dependencia de las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hidroelectricas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colombiana.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bien ha venido creciendo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nuevas fuentes como solar y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dependencia del hidro es muy marcada en el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bien es poca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solar en el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observa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cercimiento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acelerado en los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años, principalmente impulsado por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incursion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nuevos jugadores como Celsia y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234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Aca</a:t>
            </a:r>
            <a:r>
              <a:rPr lang="es-CO" dirty="0"/>
              <a:t> se muestre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952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archivo de gestión de calidad.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5453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Nº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Lección Aprendida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Planear desde el inicio sí marca la diferencia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 claro el propósito, la estructura y las tareas desde la primera semana permitió avanzar con foco y adaptarnos mejor ante los cambios del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documentación es clave para sostener el proceso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Llevar actas, documentos de seguimiento y uso de Trello nos dio claridad, orden y respaldo frente a tutores y compañeros, incluso cuando hubo deserciones.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Aprovechar los talentos individuales impulsa el trabajo colectivo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enfoque técnico de Daniel M., la visión estética de Luisa y la organización y documentación liderada por mí generaron un balance muy funcional.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Adaptarse cuando hay deserciones es parte del aprendizaje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 iniciamos cinco y quedamos tres, redistribuimos las cargas y eso fortaleció tanto el compromiso individual como el sentido de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herramientas de gestión sí hacen más fácil trabajar en grupo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a usar Trello, GitHub y Word colaborativo nos ayudó a organizarnos y dejar huella del proceso de manera más profesional.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parte técnica requiere más tiempo del que parece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 que las páginas funcionen bien, se vean bien y respondan adecuadamente fue más retador de lo que creíamos. No basta con saber, hay que practicar mucho.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imagen importa, y mucho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trabajo visual de Luisa marcó una diferencia importante en cómo se percibe la página. El diseño transmite seriedad, coherencia y propósito.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 es aprender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Enfrentarse al código, cometer errores, buscar soluciones y preguntar, fue mucho más valioso que solo ver clases. Aprendimos haciendo.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Reuniones y acuerdos constantes evitan retrabajo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Reservar tiempo para revisar Trello, actualizar avances y decidir en conjunto fue clave para evitar malentendidos y avanzar sin retrabajos.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Liderar no es hacer más, es ayudar a que el equipo fluya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Aprendí que más que tomar el control, mi rol fue mantener el ritmo del equipo, facilitar el trabajo y sostener el foco común. Eso hizo que el proyecto avanzara.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683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729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Estrategias de Mitigación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Reducción del equipo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retiro de 2 miembros dejó al equipo con solo 3 personas activas.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Redistribuir tareas según fortalezas.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Enfocar el proyecto en entregables mínimos viables.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Priorizar funcionalidades esenciales.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Falta de experiencia técnica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 básico de programación limita la implementación de funcionalidades.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Daniel nos apoyó con su mayor experiencia técnica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Fomentar aprendizaje conjunto como el caso de los sliders y la configuración de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Participar en tutorías del bootcamp.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Carga desigual de trabajo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 de que uno o dos miembros terminen asumiendo la mayoría del trabajo.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Asignamos tareas por rol y habilidad (técnico, diseño, coordinación).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Revisar carga semanal en reuniones de seguimiento que efectuamos 2 veces x semana usando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Problemas de gestión del tiempo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Dificultad para cumplir con tiempos debido a otras obligaciones personales.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Establecimos cronograma flexible.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Definimos entregables semanales pequeños.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Usamos Trello para visibilidad del avance.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Falta de comunicación y coordinación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 de tareas duplicadas o mal ejecutadas por falta de claridad.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Reuniones breves dos veces por semana.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Uso disciplinado del tablero Trello.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Registrar avances en un acta compartida.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Usamos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whatsapp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diariamente para resolver inquietudes puntuales.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Desmotivación progresiva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Bajo avance o frustración pueden afectar el ánimo del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Celebrar hitos pequeños como las sliders, el montaje de los componentes y la estructura grafica atractiva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Reconocimos los aportes de cada integrante.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6294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Aca</a:t>
            </a:r>
            <a:r>
              <a:rPr lang="es-CO" dirty="0"/>
              <a:t> se dan las gracias y se cierra el proyecto con las actas de cierre del mismo.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318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BBB7-5C56-BDB0-548A-CE37C329A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4A582A-3A8F-FC6D-AEA4-1493ED585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BCFE6-75E0-1B13-35BA-C23E29DE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04860-5C5C-E48E-4D1A-C411A22E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34988-574B-F926-D03C-8377A24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899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ACCB7-F79C-31D8-CFC9-65AD2EFB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D1B8E2-DA34-F700-8C27-72A2BDCFD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10CDC7-DE1A-A237-2862-33524EF9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D0BA5-5162-515F-A285-A2C0FDEB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1F7E13-57B3-6747-0DC2-5FA1850A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935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C045AC-ACD4-9581-95F7-A2E66E176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A847AE-7F0E-3BD5-088F-41EC0D423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14C8D3-1127-49AD-F615-FD74BCB4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6B2584-03F7-C73C-13EC-F19BD262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00879-33F1-6201-A77C-4D90455E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731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75936-12C9-8D1D-30CA-A56FAF33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D691E0-CA5B-CF7B-44E3-1776C51CA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C23EB4-0732-A246-1F8F-065FD48A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47312D-EE3D-451A-CC1E-B483D23D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FD8C7-456A-29D8-422A-2D0C2C28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43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94C20-54F5-8843-78B4-3700970C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5D3FAE-910D-9573-5AD1-BB7B7ADC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698160-9EC9-C7A2-8F05-AC78B3FC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EF79F7-CF45-9D49-185B-8958D577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AB6EB-3BD2-E276-EB4B-D830248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998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161DF-768C-0188-42BF-6D88BE74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DFC1E-D28F-0704-A0A6-ADDAE53C6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E7381C-3DD1-5C26-754F-FC1E8047E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38D6AE-40C0-BC64-EC91-3D103CF1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86EB48-35B3-CCE9-B6B1-35AD538E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BB6C2-0F5E-C88F-2DBD-E7E9B7E0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076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A2A91-EF47-7976-212A-7AEBFDE7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BD7602-D0B5-E6FF-3094-16E2AA33C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4A8A25-C73C-BBC0-BBD1-BC7DF327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B1F70B-06B4-3DD1-5091-CA7B05B98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7E621D-6558-81ED-EAB0-1F7CFE43A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7A62B24-2D19-2DA6-380B-3F6DED3D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AD11ED-E831-9DC4-3C01-33D78B33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9F78D1-D4AE-A4D0-81F0-FB2D12EF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242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10903-4951-5870-5CEE-9CB697D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495A03-0FEF-C54F-769A-72583BE9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1F3A75-FE03-B38F-367A-CCE1F1DA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9064D0-90AF-D6B9-F8FB-E30199C3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44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AA208E3-715A-0EEB-0438-D4A237A6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4E4C61-4E88-47CF-A4AB-4FA00F11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132EE7-F4FB-8D0F-ABF6-A69FCF2B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07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5BE30-141E-E522-46EE-D57335AE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E987A-692F-85F2-4CFD-EE7B09B7C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5BAFBE-D772-60BE-5956-E0DA2D921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B01FF2-C035-BD11-E88E-A27DC756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BBC8FD-8054-90C7-7227-57DFBE1B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58128F-147C-C6D2-AF7B-561011AC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271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D096-41E6-5EB7-D1AB-461B5330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DD4014-2903-5DEC-FA29-36798977F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04DF09-79CE-1EC6-6F92-D83E9A7B6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EC8573-1AD8-C095-FEA3-F5CC2DBD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E454E7-4F68-FAFD-FB83-059DEAFE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F1C343-0402-5E59-A486-456D135D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039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528F86-1493-D1CE-1C89-541EE6ED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265D02-EE8A-E6C2-56CA-FDCADF55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0F4301-772E-E164-E535-A78B378BC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E8DFDD-C9DA-E682-E65D-73BD90B6C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D7688-FD5F-8622-174E-C29BFF61F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77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molino de viento en un área verde&#10;&#10;El contenido generado por IA puede ser incorrecto.">
            <a:extLst>
              <a:ext uri="{FF2B5EF4-FFF2-40B4-BE49-F238E27FC236}">
                <a16:creationId xmlns:a16="http://schemas.microsoft.com/office/drawing/2014/main" id="{7CBABC9E-B510-D7F6-A6BD-D634340C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72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1910ED-EBB2-B80A-9658-93EF38D28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921907"/>
            <a:ext cx="9144000" cy="2387600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Enerviva</a:t>
            </a:r>
            <a:r>
              <a:rPr lang="es-MX" dirty="0">
                <a:solidFill>
                  <a:schemeClr val="bg1"/>
                </a:solidFill>
              </a:rPr>
              <a:t> – Transformación energética Justa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agua, exterior, azul, hombre&#10;&#10;El contenido generado por IA puede ser incorrecto.">
            <a:extLst>
              <a:ext uri="{FF2B5EF4-FFF2-40B4-BE49-F238E27FC236}">
                <a16:creationId xmlns:a16="http://schemas.microsoft.com/office/drawing/2014/main" id="{902E351A-CCB3-9D34-685F-AAA2E9D6B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380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0770CD8-0CD0-58EE-93BE-5B9B693BA14E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</a:t>
            </a:r>
            <a:r>
              <a:rPr lang="es-MX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Aplicación Práctica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7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sentado en una mesa&#10;&#10;El contenido generado por IA puede ser incorrecto.">
            <a:extLst>
              <a:ext uri="{FF2B5EF4-FFF2-40B4-BE49-F238E27FC236}">
                <a16:creationId xmlns:a16="http://schemas.microsoft.com/office/drawing/2014/main" id="{00E2CA51-AAFD-B646-1EEC-A11D7FD3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/>
          <a:stretch>
            <a:fillRect/>
          </a:stretch>
        </p:blipFill>
        <p:spPr>
          <a:xfrm>
            <a:off x="0" y="-73573"/>
            <a:ext cx="12192000" cy="74299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4C38E9-9771-2A1F-E498-958FB4EFC1A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Gestión de Calidad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07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parado enfrente de una televisión&#10;&#10;El contenido generado por IA puede ser incorrecto.">
            <a:extLst>
              <a:ext uri="{FF2B5EF4-FFF2-40B4-BE49-F238E27FC236}">
                <a16:creationId xmlns:a16="http://schemas.microsoft.com/office/drawing/2014/main" id="{D2F4226C-3324-8CE7-E8F2-7FCEC791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BF37C19-4137-B522-5864-1F7B1B3EF9E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Recomendaciones y</a:t>
            </a:r>
          </a:p>
          <a:p>
            <a:r>
              <a:rPr lang="es-MX" dirty="0">
                <a:solidFill>
                  <a:schemeClr val="bg1"/>
                </a:solidFill>
              </a:rPr>
              <a:t>				Lecciones aprendidas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0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roca, fruta, alimentos, pastel&#10;&#10;El contenido generado por IA puede ser incorrecto.">
            <a:extLst>
              <a:ext uri="{FF2B5EF4-FFF2-40B4-BE49-F238E27FC236}">
                <a16:creationId xmlns:a16="http://schemas.microsoft.com/office/drawing/2014/main" id="{6F586DF2-9922-4A89-3E76-2E71B0CD4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2BF146-BC67-9668-5396-EF7017BF2EEA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Conclusiones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37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interior, persona, tabla, alimentos&#10;&#10;El contenido generado por IA puede ser incorrecto.">
            <a:extLst>
              <a:ext uri="{FF2B5EF4-FFF2-40B4-BE49-F238E27FC236}">
                <a16:creationId xmlns:a16="http://schemas.microsoft.com/office/drawing/2014/main" id="{B35C0F33-894E-FFF8-DDA4-7C9680812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72A97EE-DE35-5557-FE20-44707FA74E0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Dificultades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1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1470F-1CA7-3D12-344C-7A1D031D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Cierre y </a:t>
            </a:r>
            <a:r>
              <a:rPr lang="es-CO" dirty="0" err="1"/>
              <a:t>recomendacioenes</a:t>
            </a:r>
            <a:endParaRPr lang="es-CO" dirty="0"/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5089A70-2620-655B-1E5A-2F4109C6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9D4B5-527D-674A-C143-9678C1106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473"/>
            <a:ext cx="12192000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0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conjunto de árboles&#10;&#10;El contenido generado por IA puede ser incorrecto.">
            <a:extLst>
              <a:ext uri="{FF2B5EF4-FFF2-40B4-BE49-F238E27FC236}">
                <a16:creationId xmlns:a16="http://schemas.microsoft.com/office/drawing/2014/main" id="{4A2CF5C7-0D38-9FDB-CB78-911520D08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905F52D-A03D-BC12-C16D-8B0AAA85F18C}"/>
              </a:ext>
            </a:extLst>
          </p:cNvPr>
          <p:cNvSpPr txBox="1">
            <a:spLocks/>
          </p:cNvSpPr>
          <p:nvPr/>
        </p:nvSpPr>
        <p:spPr>
          <a:xfrm>
            <a:off x="3048000" y="3921907"/>
            <a:ext cx="9144000" cy="23876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"¿Cómo tomar decisiones estratégicas sobre energía si no sabemos cuánto consumimos ni cuánto producimos?"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7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A82FF9E-3D82-C45B-4286-3788D222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9" y="1094938"/>
            <a:ext cx="11482836" cy="38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8E2059-A6BB-D81E-51A6-F0610864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450"/>
          <a:stretch>
            <a:fillRect/>
          </a:stretch>
        </p:blipFill>
        <p:spPr>
          <a:xfrm>
            <a:off x="3662697" y="547175"/>
            <a:ext cx="5849166" cy="11917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0F34BB-41C6-6B74-16BE-4881EF56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2" y="2678957"/>
            <a:ext cx="4324987" cy="37206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875FC1-6490-838A-97A8-7CD93FF7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013" y="2627755"/>
            <a:ext cx="2552556" cy="42302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E479A9-3720-5A6E-5F58-F18282D65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701" y="2660236"/>
            <a:ext cx="3697252" cy="428378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FF2C193-5CAD-C233-D538-D8FA23BE9EDD}"/>
              </a:ext>
            </a:extLst>
          </p:cNvPr>
          <p:cNvSpPr txBox="1"/>
          <p:nvPr/>
        </p:nvSpPr>
        <p:spPr>
          <a:xfrm>
            <a:off x="893379" y="1015430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Estructura de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DE3B2EA-F29B-D679-7EA0-94BAAD4A68CD}"/>
              </a:ext>
            </a:extLst>
          </p:cNvPr>
          <p:cNvSpPr txBox="1"/>
          <p:nvPr/>
        </p:nvSpPr>
        <p:spPr>
          <a:xfrm>
            <a:off x="5576001" y="2039580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Prototipo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35B55C6-3187-1E23-8586-8FACC2FF1610}"/>
              </a:ext>
            </a:extLst>
          </p:cNvPr>
          <p:cNvCxnSpPr/>
          <p:nvPr/>
        </p:nvCxnSpPr>
        <p:spPr>
          <a:xfrm>
            <a:off x="987972" y="2526919"/>
            <a:ext cx="102791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2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593F390-B384-2D54-4213-6E33F304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34" y="1081088"/>
            <a:ext cx="4152663" cy="5151547"/>
          </a:xfrm>
          <a:prstGeom prst="rect">
            <a:avLst/>
          </a:prstGeom>
        </p:spPr>
      </p:pic>
      <p:pic>
        <p:nvPicPr>
          <p:cNvPr id="6" name="Imagen 5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86E27B1C-19CB-E716-D50D-D87D69C5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4" y="261281"/>
            <a:ext cx="3152051" cy="61854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9FBFEA8-D0EA-44E3-271F-2B49BAFEAD64}"/>
              </a:ext>
            </a:extLst>
          </p:cNvPr>
          <p:cNvSpPr txBox="1"/>
          <p:nvPr/>
        </p:nvSpPr>
        <p:spPr>
          <a:xfrm>
            <a:off x="5880801" y="336904"/>
            <a:ext cx="286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Árbol de navegación</a:t>
            </a:r>
          </a:p>
        </p:txBody>
      </p:sp>
    </p:spTree>
    <p:extLst>
      <p:ext uri="{BB962C8B-B14F-4D97-AF65-F5344CB8AC3E}">
        <p14:creationId xmlns:p14="http://schemas.microsoft.com/office/powerpoint/2010/main" val="380909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87A16-70ED-8725-1620-396A63AB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Lecciones y 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A9A98E-0D4E-F8B0-475B-62F23C597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F35CFA-0E08-8631-2EDC-A8EDD3E1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8"/>
          <a:stretch>
            <a:fillRect/>
          </a:stretch>
        </p:blipFill>
        <p:spPr>
          <a:xfrm>
            <a:off x="322729" y="66930"/>
            <a:ext cx="11869271" cy="679107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1CBE83-4EB1-9E4F-4961-7E0D45AD9F51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Trabajo en Equipo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4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puente sobre el agua con una montaña al fondo&#10;&#10;El contenido generado por IA puede ser incorrecto.">
            <a:extLst>
              <a:ext uri="{FF2B5EF4-FFF2-40B4-BE49-F238E27FC236}">
                <a16:creationId xmlns:a16="http://schemas.microsoft.com/office/drawing/2014/main" id="{507A61E7-6E37-A9BE-6C6E-EC0726845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93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207F16C-577C-3116-6CCA-52791D1012C7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		</a:t>
            </a:r>
            <a:r>
              <a:rPr lang="es-MX" dirty="0" err="1">
                <a:solidFill>
                  <a:schemeClr val="bg1"/>
                </a:solidFill>
              </a:rPr>
              <a:t>Analisis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7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740D20-A209-3516-AFFC-D62AB005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921"/>
            <a:ext cx="12192000" cy="4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6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993</Words>
  <Application>Microsoft Office PowerPoint</Application>
  <PresentationFormat>Panorámica</PresentationFormat>
  <Paragraphs>98</Paragraphs>
  <Slides>15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de Office</vt:lpstr>
      <vt:lpstr>Enerviva – Transformación energética Justa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Lecciones y recomendaciones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 y recomendacioenes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Correa</dc:creator>
  <cp:lastModifiedBy>Luisa Agudelo</cp:lastModifiedBy>
  <cp:revision>6</cp:revision>
  <dcterms:created xsi:type="dcterms:W3CDTF">2025-06-05T12:37:03Z</dcterms:created>
  <dcterms:modified xsi:type="dcterms:W3CDTF">2025-06-12T15:43:22Z</dcterms:modified>
</cp:coreProperties>
</file>